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72" r:id="rId4"/>
    <p:sldId id="258" r:id="rId5"/>
    <p:sldId id="273" r:id="rId6"/>
    <p:sldId id="260" r:id="rId7"/>
    <p:sldId id="275" r:id="rId8"/>
    <p:sldId id="276" r:id="rId9"/>
    <p:sldId id="262" r:id="rId10"/>
    <p:sldId id="277" r:id="rId11"/>
    <p:sldId id="264" r:id="rId12"/>
    <p:sldId id="268" r:id="rId13"/>
    <p:sldId id="271" r:id="rId14"/>
    <p:sldId id="282" r:id="rId15"/>
    <p:sldId id="283" r:id="rId16"/>
    <p:sldId id="281" r:id="rId17"/>
    <p:sldId id="292" r:id="rId18"/>
    <p:sldId id="293" r:id="rId19"/>
    <p:sldId id="270" r:id="rId20"/>
    <p:sldId id="294" r:id="rId21"/>
    <p:sldId id="278" r:id="rId22"/>
    <p:sldId id="287" r:id="rId23"/>
    <p:sldId id="288" r:id="rId24"/>
    <p:sldId id="289" r:id="rId25"/>
    <p:sldId id="279" r:id="rId26"/>
    <p:sldId id="280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pos="567">
          <p15:clr>
            <a:srgbClr val="A4A3A4"/>
          </p15:clr>
        </p15:guide>
        <p15:guide id="4" pos="5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3584E-1768-4260-BAA6-79254658021B}" v="67" dt="2020-09-03T06:49:46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8"/>
      </p:cViewPr>
      <p:guideLst>
        <p:guide orient="horz" pos="1253"/>
        <p:guide orient="horz" pos="1706"/>
        <p:guide pos="567"/>
        <p:guide pos="51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 SeongDeok" userId="209eb65bce1d6a68" providerId="LiveId" clId="{72D3584E-1768-4260-BAA6-79254658021B}"/>
    <pc:docChg chg="custSel addSld delSld modSld">
      <pc:chgData name="Jo SeongDeok" userId="209eb65bce1d6a68" providerId="LiveId" clId="{72D3584E-1768-4260-BAA6-79254658021B}" dt="2020-09-03T06:49:51.867" v="763" actId="20577"/>
      <pc:docMkLst>
        <pc:docMk/>
      </pc:docMkLst>
      <pc:sldChg chg="del">
        <pc:chgData name="Jo SeongDeok" userId="209eb65bce1d6a68" providerId="LiveId" clId="{72D3584E-1768-4260-BAA6-79254658021B}" dt="2020-09-03T06:35:49.267" v="162" actId="47"/>
        <pc:sldMkLst>
          <pc:docMk/>
          <pc:sldMk cId="2309497220" sldId="269"/>
        </pc:sldMkLst>
      </pc:sldChg>
      <pc:sldChg chg="add del">
        <pc:chgData name="Jo SeongDeok" userId="209eb65bce1d6a68" providerId="LiveId" clId="{72D3584E-1768-4260-BAA6-79254658021B}" dt="2020-09-03T06:35:57.774" v="163"/>
        <pc:sldMkLst>
          <pc:docMk/>
          <pc:sldMk cId="3452132331" sldId="270"/>
        </pc:sldMkLst>
      </pc:sldChg>
      <pc:sldChg chg="addSp modSp mod">
        <pc:chgData name="Jo SeongDeok" userId="209eb65bce1d6a68" providerId="LiveId" clId="{72D3584E-1768-4260-BAA6-79254658021B}" dt="2020-09-03T06:31:14.530" v="129" actId="164"/>
        <pc:sldMkLst>
          <pc:docMk/>
          <pc:sldMk cId="154675771" sldId="283"/>
        </pc:sldMkLst>
        <pc:spChg chg="mod">
          <ac:chgData name="Jo SeongDeok" userId="209eb65bce1d6a68" providerId="LiveId" clId="{72D3584E-1768-4260-BAA6-79254658021B}" dt="2020-09-03T06:31:04.510" v="128"/>
          <ac:spMkLst>
            <pc:docMk/>
            <pc:sldMk cId="154675771" sldId="283"/>
            <ac:spMk id="3" creationId="{00000000-0000-0000-0000-000000000000}"/>
          </ac:spMkLst>
        </pc:spChg>
        <pc:grpChg chg="add mod">
          <ac:chgData name="Jo SeongDeok" userId="209eb65bce1d6a68" providerId="LiveId" clId="{72D3584E-1768-4260-BAA6-79254658021B}" dt="2020-09-03T06:31:14.530" v="129" actId="164"/>
          <ac:grpSpMkLst>
            <pc:docMk/>
            <pc:sldMk cId="154675771" sldId="283"/>
            <ac:grpSpMk id="4" creationId="{3D0B54A6-9344-4D1D-9080-8B91CF317FEA}"/>
          </ac:grpSpMkLst>
        </pc:grpChg>
        <pc:picChg chg="mod">
          <ac:chgData name="Jo SeongDeok" userId="209eb65bce1d6a68" providerId="LiveId" clId="{72D3584E-1768-4260-BAA6-79254658021B}" dt="2020-09-03T06:31:14.530" v="129" actId="164"/>
          <ac:picMkLst>
            <pc:docMk/>
            <pc:sldMk cId="154675771" sldId="283"/>
            <ac:picMk id="12" creationId="{0CC16A02-A2FC-4F8B-97BD-F33B603DA37D}"/>
          </ac:picMkLst>
        </pc:picChg>
        <pc:picChg chg="mod">
          <ac:chgData name="Jo SeongDeok" userId="209eb65bce1d6a68" providerId="LiveId" clId="{72D3584E-1768-4260-BAA6-79254658021B}" dt="2020-09-03T06:31:14.530" v="129" actId="164"/>
          <ac:picMkLst>
            <pc:docMk/>
            <pc:sldMk cId="154675771" sldId="283"/>
            <ac:picMk id="23" creationId="{1B5D35E4-3AFE-4E2C-84B9-5A2C13398CE3}"/>
          </ac:picMkLst>
        </pc:picChg>
      </pc:sldChg>
      <pc:sldChg chg="del">
        <pc:chgData name="Jo SeongDeok" userId="209eb65bce1d6a68" providerId="LiveId" clId="{72D3584E-1768-4260-BAA6-79254658021B}" dt="2020-09-03T06:35:37.166" v="160" actId="47"/>
        <pc:sldMkLst>
          <pc:docMk/>
          <pc:sldMk cId="292979613" sldId="284"/>
        </pc:sldMkLst>
      </pc:sldChg>
      <pc:sldChg chg="del">
        <pc:chgData name="Jo SeongDeok" userId="209eb65bce1d6a68" providerId="LiveId" clId="{72D3584E-1768-4260-BAA6-79254658021B}" dt="2020-09-03T06:36:07.575" v="166" actId="47"/>
        <pc:sldMkLst>
          <pc:docMk/>
          <pc:sldMk cId="2872642436" sldId="285"/>
        </pc:sldMkLst>
      </pc:sldChg>
      <pc:sldChg chg="modSp mod">
        <pc:chgData name="Jo SeongDeok" userId="209eb65bce1d6a68" providerId="LiveId" clId="{72D3584E-1768-4260-BAA6-79254658021B}" dt="2020-09-03T06:48:52.986" v="734" actId="20577"/>
        <pc:sldMkLst>
          <pc:docMk/>
          <pc:sldMk cId="1219693152" sldId="287"/>
        </pc:sldMkLst>
        <pc:graphicFrameChg chg="mod modGraphic">
          <ac:chgData name="Jo SeongDeok" userId="209eb65bce1d6a68" providerId="LiveId" clId="{72D3584E-1768-4260-BAA6-79254658021B}" dt="2020-09-03T06:48:52.986" v="734" actId="20577"/>
          <ac:graphicFrameMkLst>
            <pc:docMk/>
            <pc:sldMk cId="1219693152" sldId="287"/>
            <ac:graphicFrameMk id="2" creationId="{0D5ACEB3-FF30-4E95-981E-CF783B9CD8E9}"/>
          </ac:graphicFrameMkLst>
        </pc:graphicFrameChg>
      </pc:sldChg>
      <pc:sldChg chg="modSp mod">
        <pc:chgData name="Jo SeongDeok" userId="209eb65bce1d6a68" providerId="LiveId" clId="{72D3584E-1768-4260-BAA6-79254658021B}" dt="2020-09-03T06:48:41.780" v="729" actId="113"/>
        <pc:sldMkLst>
          <pc:docMk/>
          <pc:sldMk cId="2979367440" sldId="288"/>
        </pc:sldMkLst>
        <pc:graphicFrameChg chg="mod modGraphic">
          <ac:chgData name="Jo SeongDeok" userId="209eb65bce1d6a68" providerId="LiveId" clId="{72D3584E-1768-4260-BAA6-79254658021B}" dt="2020-09-03T06:48:41.780" v="729" actId="113"/>
          <ac:graphicFrameMkLst>
            <pc:docMk/>
            <pc:sldMk cId="2979367440" sldId="288"/>
            <ac:graphicFrameMk id="2" creationId="{0D5ACEB3-FF30-4E95-981E-CF783B9CD8E9}"/>
          </ac:graphicFrameMkLst>
        </pc:graphicFrameChg>
      </pc:sldChg>
      <pc:sldChg chg="modSp mod">
        <pc:chgData name="Jo SeongDeok" userId="209eb65bce1d6a68" providerId="LiveId" clId="{72D3584E-1768-4260-BAA6-79254658021B}" dt="2020-09-03T06:49:51.867" v="763" actId="20577"/>
        <pc:sldMkLst>
          <pc:docMk/>
          <pc:sldMk cId="4103470890" sldId="289"/>
        </pc:sldMkLst>
        <pc:graphicFrameChg chg="mod modGraphic">
          <ac:chgData name="Jo SeongDeok" userId="209eb65bce1d6a68" providerId="LiveId" clId="{72D3584E-1768-4260-BAA6-79254658021B}" dt="2020-09-03T06:49:51.867" v="763" actId="20577"/>
          <ac:graphicFrameMkLst>
            <pc:docMk/>
            <pc:sldMk cId="4103470890" sldId="289"/>
            <ac:graphicFrameMk id="2" creationId="{0D5ACEB3-FF30-4E95-981E-CF783B9CD8E9}"/>
          </ac:graphicFrameMkLst>
        </pc:graphicFrameChg>
      </pc:sldChg>
      <pc:sldChg chg="add del">
        <pc:chgData name="Jo SeongDeok" userId="209eb65bce1d6a68" providerId="LiveId" clId="{72D3584E-1768-4260-BAA6-79254658021B}" dt="2020-09-03T06:25:37.524" v="4" actId="47"/>
        <pc:sldMkLst>
          <pc:docMk/>
          <pc:sldMk cId="1071272382" sldId="290"/>
        </pc:sldMkLst>
      </pc:sldChg>
      <pc:sldChg chg="add del">
        <pc:chgData name="Jo SeongDeok" userId="209eb65bce1d6a68" providerId="LiveId" clId="{72D3584E-1768-4260-BAA6-79254658021B}" dt="2020-09-03T06:36:00.791" v="164" actId="47"/>
        <pc:sldMkLst>
          <pc:docMk/>
          <pc:sldMk cId="2190065177" sldId="291"/>
        </pc:sldMkLst>
      </pc:sldChg>
      <pc:sldChg chg="add">
        <pc:chgData name="Jo SeongDeok" userId="209eb65bce1d6a68" providerId="LiveId" clId="{72D3584E-1768-4260-BAA6-79254658021B}" dt="2020-09-03T06:35:34.922" v="159"/>
        <pc:sldMkLst>
          <pc:docMk/>
          <pc:sldMk cId="2605550628" sldId="292"/>
        </pc:sldMkLst>
      </pc:sldChg>
      <pc:sldChg chg="add">
        <pc:chgData name="Jo SeongDeok" userId="209eb65bce1d6a68" providerId="LiveId" clId="{72D3584E-1768-4260-BAA6-79254658021B}" dt="2020-09-03T06:35:43.831" v="161"/>
        <pc:sldMkLst>
          <pc:docMk/>
          <pc:sldMk cId="4019627745" sldId="293"/>
        </pc:sldMkLst>
      </pc:sldChg>
      <pc:sldChg chg="add">
        <pc:chgData name="Jo SeongDeok" userId="209eb65bce1d6a68" providerId="LiveId" clId="{72D3584E-1768-4260-BAA6-79254658021B}" dt="2020-09-03T06:36:05.298" v="165"/>
        <pc:sldMkLst>
          <pc:docMk/>
          <pc:sldMk cId="3864370336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126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3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78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08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632"/>
            <a:ext cx="9144000" cy="60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6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4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21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56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82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3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95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F56FC-8B20-47CE-AE7A-E5C9EEED2DB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57545-9F03-4D65-9C72-CE70B55C62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77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인터페이스 개발 프로젝트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06" y="4577396"/>
            <a:ext cx="7540794" cy="19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latin typeface="+mn-ea"/>
              </a:rPr>
              <a:t>과정명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융복합 프로젝트형 </a:t>
            </a:r>
            <a:r>
              <a:rPr lang="en-US" altLang="ko-KR" sz="2800" b="1" dirty="0">
                <a:latin typeface="+mn-ea"/>
              </a:rPr>
              <a:t>IoT </a:t>
            </a:r>
            <a:r>
              <a:rPr lang="ko-KR" altLang="en-US" sz="2800" b="1" dirty="0">
                <a:latin typeface="+mn-ea"/>
              </a:rPr>
              <a:t>서비스 개발</a:t>
            </a:r>
            <a:endParaRPr lang="en-US" altLang="ko-KR" sz="2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latin typeface="+mn-ea"/>
              </a:rPr>
              <a:t>팀명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>
                <a:latin typeface="+mn-ea"/>
              </a:rPr>
              <a:t>틈새시장</a:t>
            </a:r>
            <a:r>
              <a:rPr lang="en-US" altLang="ko-KR" sz="2800" b="1" dirty="0">
                <a:latin typeface="+mn-ea"/>
              </a:rPr>
              <a:t>(Niche-market)</a:t>
            </a: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팀원</a:t>
            </a:r>
            <a:r>
              <a:rPr lang="en-US" altLang="ko-KR" sz="2800" b="1" dirty="0">
                <a:latin typeface="+mn-ea"/>
              </a:rPr>
              <a:t>: </a:t>
            </a:r>
            <a:r>
              <a:rPr lang="ko-KR" altLang="en-US" sz="2800" b="1" dirty="0" err="1">
                <a:latin typeface="+mn-ea"/>
              </a:rPr>
              <a:t>서봉원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최정욱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 err="1">
                <a:latin typeface="+mn-ea"/>
              </a:rPr>
              <a:t>조성덕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김태림</a:t>
            </a:r>
          </a:p>
        </p:txBody>
      </p:sp>
    </p:spTree>
    <p:extLst>
      <p:ext uri="{BB962C8B-B14F-4D97-AF65-F5344CB8AC3E}">
        <p14:creationId xmlns:p14="http://schemas.microsoft.com/office/powerpoint/2010/main" val="303644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04. </a:t>
            </a:r>
            <a:r>
              <a:rPr lang="ko-KR" altLang="en-US" sz="5400" b="1" dirty="0">
                <a:solidFill>
                  <a:schemeClr val="bg1"/>
                </a:solidFill>
              </a:rPr>
              <a:t>수행결과 및 시연</a:t>
            </a:r>
          </a:p>
        </p:txBody>
      </p:sp>
    </p:spTree>
    <p:extLst>
      <p:ext uri="{BB962C8B-B14F-4D97-AF65-F5344CB8AC3E}">
        <p14:creationId xmlns:p14="http://schemas.microsoft.com/office/powerpoint/2010/main" val="3877613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71556" y="376112"/>
            <a:ext cx="8476908" cy="553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36886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초기 프로토타입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B5D06B-4D03-495B-8F6B-D40DECE6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6" y="2082127"/>
            <a:ext cx="5904656" cy="3317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02B823-4190-462A-AFF5-DA8ABF2DE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2082127"/>
            <a:ext cx="1990952" cy="33149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68D5FC-670A-41A8-AB32-14FB0CB766B7}"/>
              </a:ext>
            </a:extLst>
          </p:cNvPr>
          <p:cNvSpPr txBox="1"/>
          <p:nvPr/>
        </p:nvSpPr>
        <p:spPr>
          <a:xfrm>
            <a:off x="2159665" y="5521114"/>
            <a:ext cx="205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반응형 웹페이지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F08F4-0C7E-46C7-8813-9009209E5C3F}"/>
              </a:ext>
            </a:extLst>
          </p:cNvPr>
          <p:cNvSpPr txBox="1"/>
          <p:nvPr/>
        </p:nvSpPr>
        <p:spPr>
          <a:xfrm>
            <a:off x="7023729" y="5521114"/>
            <a:ext cx="97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모바일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32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 </a:t>
            </a:r>
            <a:r>
              <a:rPr lang="en-US" altLang="ko-KR" sz="4000" b="1" dirty="0">
                <a:latin typeface="+mn-ea"/>
                <a:ea typeface="+mn-ea"/>
              </a:rPr>
              <a:t>– DB </a:t>
            </a:r>
            <a:r>
              <a:rPr lang="ko-KR" altLang="en-US" sz="4000" b="1" dirty="0">
                <a:latin typeface="+mn-ea"/>
                <a:ea typeface="+mn-ea"/>
              </a:rPr>
              <a:t>구성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953" y="1218496"/>
            <a:ext cx="482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6E4527-34B4-4A86-8F78-FF0E770E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85971"/>
            <a:ext cx="8360419" cy="519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0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 </a:t>
            </a:r>
            <a:r>
              <a:rPr lang="en-US" altLang="ko-KR" sz="4000" b="1" dirty="0">
                <a:latin typeface="+mn-ea"/>
                <a:ea typeface="+mn-ea"/>
              </a:rPr>
              <a:t>– DB </a:t>
            </a:r>
            <a:r>
              <a:rPr lang="ko-KR" altLang="en-US" sz="4000" b="1" dirty="0">
                <a:latin typeface="+mn-ea"/>
                <a:ea typeface="+mn-ea"/>
              </a:rPr>
              <a:t>목록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900" y="1353386"/>
            <a:ext cx="889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대표 </a:t>
            </a:r>
            <a:r>
              <a:rPr lang="en-US" altLang="ko-KR" sz="1600" dirty="0"/>
              <a:t>DB </a:t>
            </a:r>
            <a:r>
              <a:rPr lang="ko-KR" altLang="en-US" sz="1600" dirty="0"/>
              <a:t>목록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D2C419-ABAC-4347-A0CA-D7162B3F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8" y="1700808"/>
            <a:ext cx="2418106" cy="26642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D9DA82-1AAC-46BA-9579-E1A3D1A3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840" y="1988840"/>
            <a:ext cx="5947994" cy="2279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8A4609-EE52-49E7-B9ED-C589F5C099B4}"/>
              </a:ext>
            </a:extLst>
          </p:cNvPr>
          <p:cNvSpPr txBox="1"/>
          <p:nvPr/>
        </p:nvSpPr>
        <p:spPr>
          <a:xfrm>
            <a:off x="611560" y="4532970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서울시 </a:t>
            </a:r>
            <a:r>
              <a:rPr lang="ko-KR" altLang="en-US" sz="1600" dirty="0" err="1"/>
              <a:t>행정구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0B836-DEC2-48D7-AB63-06015E4D5355}"/>
              </a:ext>
            </a:extLst>
          </p:cNvPr>
          <p:cNvSpPr txBox="1"/>
          <p:nvPr/>
        </p:nvSpPr>
        <p:spPr>
          <a:xfrm>
            <a:off x="5436096" y="4514714"/>
            <a:ext cx="243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서울시 정통 시장 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56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 </a:t>
            </a:r>
            <a:r>
              <a:rPr lang="en-US" altLang="ko-KR" sz="4000" b="1" dirty="0">
                <a:latin typeface="+mn-ea"/>
                <a:ea typeface="+mn-ea"/>
              </a:rPr>
              <a:t>– DB </a:t>
            </a:r>
            <a:r>
              <a:rPr lang="ko-KR" altLang="en-US" sz="4000" b="1" dirty="0">
                <a:latin typeface="+mn-ea"/>
                <a:ea typeface="+mn-ea"/>
              </a:rPr>
              <a:t>목록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900" y="1353386"/>
            <a:ext cx="889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대표 </a:t>
            </a:r>
            <a:r>
              <a:rPr lang="en-US" altLang="ko-KR" sz="1600" dirty="0"/>
              <a:t>DB </a:t>
            </a:r>
            <a:r>
              <a:rPr lang="ko-KR" altLang="en-US" sz="1600" dirty="0"/>
              <a:t>목록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D2C419-ABAC-4347-A0CA-D7162B3F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8" y="1700808"/>
            <a:ext cx="2418106" cy="26642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D9DA82-1AAC-46BA-9579-E1A3D1A33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840" y="1988840"/>
            <a:ext cx="5947994" cy="2279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8A4609-EE52-49E7-B9ED-C589F5C099B4}"/>
              </a:ext>
            </a:extLst>
          </p:cNvPr>
          <p:cNvSpPr txBox="1"/>
          <p:nvPr/>
        </p:nvSpPr>
        <p:spPr>
          <a:xfrm>
            <a:off x="611560" y="4532970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서울시 </a:t>
            </a:r>
            <a:r>
              <a:rPr lang="ko-KR" altLang="en-US" sz="1600" dirty="0" err="1"/>
              <a:t>행정구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0B836-DEC2-48D7-AB63-06015E4D5355}"/>
              </a:ext>
            </a:extLst>
          </p:cNvPr>
          <p:cNvSpPr txBox="1"/>
          <p:nvPr/>
        </p:nvSpPr>
        <p:spPr>
          <a:xfrm>
            <a:off x="5436096" y="4514714"/>
            <a:ext cx="2437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서울시 정통 시장 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67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8476908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 </a:t>
            </a:r>
            <a:r>
              <a:rPr lang="en-US" altLang="ko-KR" sz="4000" b="1" dirty="0">
                <a:latin typeface="+mn-ea"/>
                <a:ea typeface="+mn-ea"/>
              </a:rPr>
              <a:t>– </a:t>
            </a:r>
            <a:r>
              <a:rPr lang="ko-KR" altLang="en-US" sz="4000" b="1" dirty="0">
                <a:latin typeface="+mn-ea"/>
                <a:ea typeface="+mn-ea"/>
              </a:rPr>
              <a:t>테이블 정의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900" y="1353386"/>
            <a:ext cx="889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테이블 정의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9525D6-2B72-4B33-8DD9-2BCCB0AE4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86178" y="1678085"/>
            <a:ext cx="4273651" cy="382652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D0B54A6-9344-4D1D-9080-8B91CF317FEA}"/>
              </a:ext>
            </a:extLst>
          </p:cNvPr>
          <p:cNvGrpSpPr/>
          <p:nvPr/>
        </p:nvGrpSpPr>
        <p:grpSpPr>
          <a:xfrm>
            <a:off x="4618829" y="1678084"/>
            <a:ext cx="4273651" cy="2895272"/>
            <a:chOff x="4618829" y="1678084"/>
            <a:chExt cx="4273651" cy="289527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C16A02-A2FC-4F8B-97BD-F33B603DA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1879"/>
            <a:stretch/>
          </p:blipFill>
          <p:spPr>
            <a:xfrm>
              <a:off x="4618829" y="1678084"/>
              <a:ext cx="4273651" cy="31075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B5D35E4-3AFE-4E2C-84B9-5A2C13398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4706" y="1963697"/>
              <a:ext cx="4226400" cy="2609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75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 </a:t>
            </a:r>
            <a:r>
              <a:rPr lang="en-US" altLang="ko-KR" sz="4000" b="1" dirty="0">
                <a:latin typeface="+mn-ea"/>
                <a:ea typeface="+mn-ea"/>
              </a:rPr>
              <a:t>– DB </a:t>
            </a:r>
            <a:r>
              <a:rPr lang="ko-KR" altLang="en-US" sz="4000" b="1" dirty="0">
                <a:latin typeface="+mn-ea"/>
                <a:ea typeface="+mn-ea"/>
              </a:rPr>
              <a:t>요청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900" y="1353386"/>
            <a:ext cx="889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DB </a:t>
            </a:r>
            <a:r>
              <a:rPr lang="ko-KR" altLang="en-US" sz="1600" dirty="0"/>
              <a:t>요청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A4609-EE52-49E7-B9ED-C589F5C099B4}"/>
              </a:ext>
            </a:extLst>
          </p:cNvPr>
          <p:cNvSpPr txBox="1"/>
          <p:nvPr/>
        </p:nvSpPr>
        <p:spPr>
          <a:xfrm>
            <a:off x="1115616" y="458775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요청메일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0B836-DEC2-48D7-AB63-06015E4D5355}"/>
              </a:ext>
            </a:extLst>
          </p:cNvPr>
          <p:cNvSpPr txBox="1"/>
          <p:nvPr/>
        </p:nvSpPr>
        <p:spPr>
          <a:xfrm>
            <a:off x="5796136" y="4587756"/>
            <a:ext cx="243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요청자료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B3C518-0F52-4DF1-B589-079670279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" t="6538" r="-532" b="8810"/>
          <a:stretch/>
        </p:blipFill>
        <p:spPr>
          <a:xfrm>
            <a:off x="4355976" y="1759248"/>
            <a:ext cx="4542630" cy="268256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0199543-7864-41DE-B6AE-3803CD988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33165" r="42427" b="9103"/>
          <a:stretch/>
        </p:blipFill>
        <p:spPr>
          <a:xfrm>
            <a:off x="185418" y="1761996"/>
            <a:ext cx="4222310" cy="27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73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8116868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 </a:t>
            </a:r>
            <a:r>
              <a:rPr lang="en-US" altLang="ko-KR" sz="4000" b="1" dirty="0">
                <a:latin typeface="+mn-ea"/>
                <a:ea typeface="+mn-ea"/>
              </a:rPr>
              <a:t>- </a:t>
            </a:r>
            <a:r>
              <a:rPr lang="ko-KR" altLang="en-US" sz="4000" b="1" dirty="0" err="1">
                <a:latin typeface="+mn-ea"/>
                <a:ea typeface="+mn-ea"/>
              </a:rPr>
              <a:t>네비바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016" y="1259468"/>
            <a:ext cx="889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네비바</a:t>
            </a:r>
            <a:r>
              <a:rPr lang="ko-KR" altLang="en-US" sz="1600" dirty="0"/>
              <a:t> 구성</a:t>
            </a:r>
            <a:r>
              <a:rPr lang="en-US" altLang="ko-KR" sz="1600" dirty="0"/>
              <a:t>(</a:t>
            </a:r>
            <a:r>
              <a:rPr lang="ko-KR" altLang="en-US" sz="1600" dirty="0"/>
              <a:t>메뉴선택</a:t>
            </a:r>
            <a:r>
              <a:rPr lang="en-US" altLang="ko-KR" sz="1600" dirty="0"/>
              <a:t>, </a:t>
            </a:r>
            <a:r>
              <a:rPr lang="ko-KR" altLang="en-US" sz="1600" dirty="0"/>
              <a:t>지역선택</a:t>
            </a:r>
            <a:r>
              <a:rPr lang="en-US" altLang="ko-KR" sz="1600" dirty="0"/>
              <a:t>, </a:t>
            </a:r>
            <a:r>
              <a:rPr lang="ko-KR" altLang="en-US" sz="1600" dirty="0"/>
              <a:t>시장선택</a:t>
            </a:r>
            <a:r>
              <a:rPr lang="en-US" altLang="ko-KR" sz="1600" dirty="0"/>
              <a:t>), </a:t>
            </a:r>
            <a:r>
              <a:rPr lang="ko-KR" altLang="en-US" sz="1600" dirty="0"/>
              <a:t>시장추가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BE57C5-8BE1-4D4B-8B63-9E2DA9D22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52" y="1707557"/>
            <a:ext cx="4362639" cy="24494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879BA0-3998-4107-A1D4-1F0C216AE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3580" y="1705844"/>
            <a:ext cx="4362639" cy="2452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B63D85-3045-47CC-B1D2-93A08E31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996" y="4263963"/>
            <a:ext cx="4339750" cy="24494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CA15EC-0BC6-483E-8DD4-CD81CF122D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8992" y="4254282"/>
            <a:ext cx="4351814" cy="24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50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8116868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 </a:t>
            </a:r>
            <a:r>
              <a:rPr lang="en-US" altLang="ko-KR" sz="4000" b="1" dirty="0">
                <a:latin typeface="+mn-ea"/>
                <a:ea typeface="+mn-ea"/>
              </a:rPr>
              <a:t>- </a:t>
            </a:r>
            <a:r>
              <a:rPr lang="ko-KR" altLang="en-US" sz="4000" b="1" dirty="0" err="1">
                <a:latin typeface="+mn-ea"/>
                <a:ea typeface="+mn-ea"/>
              </a:rPr>
              <a:t>메인페이지</a:t>
            </a:r>
            <a:endParaRPr lang="ko-KR" altLang="en-US" sz="4000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016" y="1259468"/>
            <a:ext cx="889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메인화면</a:t>
            </a:r>
            <a:r>
              <a:rPr lang="ko-KR" altLang="en-US" sz="1600" dirty="0"/>
              <a:t> 지도</a:t>
            </a:r>
            <a:r>
              <a:rPr lang="en-US" altLang="ko-KR" sz="1600" dirty="0"/>
              <a:t>(</a:t>
            </a:r>
            <a:r>
              <a:rPr lang="ko-KR" altLang="en-US" sz="1600" dirty="0"/>
              <a:t>시장 핀</a:t>
            </a:r>
            <a:r>
              <a:rPr lang="en-US" altLang="ko-KR" sz="1600" dirty="0"/>
              <a:t>), </a:t>
            </a:r>
            <a:r>
              <a:rPr lang="ko-KR" altLang="en-US" sz="1600" dirty="0"/>
              <a:t>시장 목록 카드</a:t>
            </a:r>
            <a:r>
              <a:rPr lang="en-US" altLang="ko-KR" sz="1600" dirty="0"/>
              <a:t>, </a:t>
            </a:r>
            <a:r>
              <a:rPr lang="ko-KR" altLang="en-US" sz="1600" dirty="0"/>
              <a:t>다음 지도 </a:t>
            </a:r>
            <a:r>
              <a:rPr lang="en-US" altLang="ko-KR" sz="1600" dirty="0"/>
              <a:t>API, </a:t>
            </a:r>
            <a:r>
              <a:rPr lang="ko-KR" altLang="en-US" sz="1600" dirty="0"/>
              <a:t>서울시 전통시장 공지사항 </a:t>
            </a:r>
            <a:r>
              <a:rPr lang="ko-KR" altLang="en-US" sz="1600" dirty="0" err="1"/>
              <a:t>크롤링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BE57C5-8BE1-4D4B-8B63-9E2DA9D22F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1705844"/>
            <a:ext cx="4362734" cy="24528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879BA0-3998-4107-A1D4-1F0C216AE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3532" y="1705844"/>
            <a:ext cx="4362734" cy="24528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B63D85-3045-47CC-B1D2-93A08E3159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4262277"/>
            <a:ext cx="4362734" cy="24528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CA15EC-0BC6-483E-8DD4-CD81CF122D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3532" y="4251212"/>
            <a:ext cx="4362735" cy="245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27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8116868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 </a:t>
            </a:r>
            <a:r>
              <a:rPr lang="en-US" altLang="ko-KR" sz="4000" b="1" dirty="0">
                <a:latin typeface="+mn-ea"/>
                <a:ea typeface="+mn-ea"/>
              </a:rPr>
              <a:t>– </a:t>
            </a:r>
            <a:r>
              <a:rPr lang="ko-KR" altLang="en-US" sz="4000" b="1" dirty="0">
                <a:latin typeface="+mn-ea"/>
                <a:ea typeface="+mn-ea"/>
              </a:rPr>
              <a:t>시장 소개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043" y="1259468"/>
            <a:ext cx="8812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시장 소개 메인 페이지</a:t>
            </a:r>
            <a:r>
              <a:rPr lang="en-US" altLang="ko-KR" sz="1600" dirty="0"/>
              <a:t>, </a:t>
            </a:r>
            <a:r>
              <a:rPr lang="ko-KR" altLang="en-US" sz="1600" dirty="0"/>
              <a:t>시장 소개</a:t>
            </a:r>
            <a:r>
              <a:rPr lang="en-US" altLang="ko-KR" sz="1600" dirty="0"/>
              <a:t>, </a:t>
            </a:r>
            <a:r>
              <a:rPr lang="ko-KR" altLang="en-US" sz="1600" dirty="0"/>
              <a:t>네이버 블로그 </a:t>
            </a:r>
            <a:r>
              <a:rPr lang="en-US" altLang="ko-KR" sz="1600" dirty="0"/>
              <a:t>API , </a:t>
            </a:r>
            <a:r>
              <a:rPr lang="ko-KR" altLang="en-US" sz="1600" dirty="0"/>
              <a:t>점포 안내</a:t>
            </a:r>
            <a:r>
              <a:rPr lang="en-US" altLang="ko-KR" sz="1600" dirty="0"/>
              <a:t>, </a:t>
            </a:r>
            <a:r>
              <a:rPr lang="ko-KR" altLang="en-US" sz="1600" dirty="0"/>
              <a:t>점포 소개</a:t>
            </a:r>
            <a:r>
              <a:rPr lang="en-US" altLang="ko-KR" sz="1600" dirty="0"/>
              <a:t>(</a:t>
            </a:r>
            <a:r>
              <a:rPr lang="ko-KR" altLang="en-US" sz="1600" dirty="0"/>
              <a:t>댓글 및 평점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B39B9A-F67B-4544-A631-AA73CF340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043" y="1705844"/>
            <a:ext cx="4362735" cy="2452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F23ED5-D52B-49EB-9E77-3A634DF49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638" y="1846683"/>
            <a:ext cx="4362734" cy="15202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915D14-79F1-4944-BC6D-E8D03481D9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043" y="4293096"/>
            <a:ext cx="4362733" cy="24528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A35433-2896-4D70-A676-C8067D6DF8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4096" y="3501008"/>
            <a:ext cx="3741817" cy="1520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4E3B32-1516-4410-AE71-DF8D2AA4E1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8133" y="5157192"/>
            <a:ext cx="3489976" cy="15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23928" y="1448287"/>
            <a:ext cx="4118042" cy="2916817"/>
            <a:chOff x="4156671" y="1654195"/>
            <a:chExt cx="4118042" cy="2916817"/>
          </a:xfrm>
        </p:grpSpPr>
        <p:grpSp>
          <p:nvGrpSpPr>
            <p:cNvPr id="3" name="그룹 2"/>
            <p:cNvGrpSpPr/>
            <p:nvPr/>
          </p:nvGrpSpPr>
          <p:grpSpPr>
            <a:xfrm>
              <a:off x="4156671" y="1654195"/>
              <a:ext cx="3729740" cy="461665"/>
              <a:chOff x="2964319" y="3564953"/>
              <a:chExt cx="3729740" cy="46166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프로젝트 배경</a:t>
                </a: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4156671" y="2267983"/>
              <a:ext cx="3729740" cy="461665"/>
              <a:chOff x="2964319" y="3564953"/>
              <a:chExt cx="3729740" cy="46166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팀 구성 및 역할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4156671" y="2881771"/>
              <a:ext cx="3729740" cy="461665"/>
              <a:chOff x="2964319" y="3564953"/>
              <a:chExt cx="3729740" cy="46166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수행절차 및 방법</a:t>
                </a: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156671" y="3495559"/>
              <a:ext cx="4118042" cy="461665"/>
              <a:chOff x="2964319" y="3564953"/>
              <a:chExt cx="4118042" cy="46166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486354" y="3564953"/>
                <a:ext cx="35960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cs typeface="Arial" pitchFamily="34" charset="0"/>
                  </a:rPr>
                  <a:t>수행결과 및 시연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156671" y="4109347"/>
              <a:ext cx="3729740" cy="461665"/>
              <a:chOff x="2964319" y="3564953"/>
              <a:chExt cx="3729740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964319" y="3580342"/>
                <a:ext cx="5940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altLang="ko-KR" sz="2800" b="1" u="sng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42427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  <a:endParaRPr lang="ko-KR" altLang="en-US" sz="2800" b="1" u="sng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427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486355" y="3564953"/>
                <a:ext cx="3207704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2400" b="1" dirty="0">
                    <a:latin typeface="+mn-ea"/>
                    <a:ea typeface="+mn-ea"/>
                  </a:rPr>
                  <a:t>개인 및 팀 결과분석</a:t>
                </a:r>
                <a:endPara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6976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8476908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04. </a:t>
            </a:r>
            <a:r>
              <a:rPr lang="ko-KR" altLang="en-US" sz="4000" b="1" dirty="0">
                <a:latin typeface="+mn-ea"/>
                <a:ea typeface="+mn-ea"/>
              </a:rPr>
              <a:t>수행결과 및 시연 </a:t>
            </a:r>
            <a:r>
              <a:rPr lang="en-US" altLang="ko-KR" sz="4000" b="1" dirty="0">
                <a:latin typeface="+mn-ea"/>
                <a:ea typeface="+mn-ea"/>
              </a:rPr>
              <a:t>– </a:t>
            </a:r>
            <a:r>
              <a:rPr lang="ko-KR" altLang="en-US" sz="4000" b="1" dirty="0">
                <a:latin typeface="+mn-ea"/>
                <a:ea typeface="+mn-ea"/>
              </a:rPr>
              <a:t>게시판</a:t>
            </a:r>
            <a:r>
              <a:rPr lang="en-US" altLang="ko-KR" sz="4000" b="1" dirty="0">
                <a:latin typeface="+mn-ea"/>
                <a:ea typeface="+mn-ea"/>
              </a:rPr>
              <a:t>, </a:t>
            </a:r>
            <a:r>
              <a:rPr lang="ko-KR" altLang="en-US" sz="4000" b="1" dirty="0">
                <a:latin typeface="+mn-ea"/>
                <a:ea typeface="+mn-ea"/>
              </a:rPr>
              <a:t>공지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016" y="1259468"/>
            <a:ext cx="889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시장 내 게시판 목록</a:t>
            </a:r>
            <a:r>
              <a:rPr lang="en-US" altLang="ko-KR" sz="1600" dirty="0"/>
              <a:t>, </a:t>
            </a:r>
            <a:r>
              <a:rPr lang="ko-KR" altLang="en-US" sz="1600" dirty="0"/>
              <a:t>게시글 확인</a:t>
            </a:r>
            <a:r>
              <a:rPr lang="en-US" altLang="ko-KR" sz="1600" dirty="0"/>
              <a:t>, </a:t>
            </a:r>
            <a:r>
              <a:rPr lang="ko-KR" altLang="en-US" sz="1600" dirty="0"/>
              <a:t>공지사항 목록</a:t>
            </a:r>
            <a:r>
              <a:rPr lang="en-US" altLang="ko-KR" sz="1600" dirty="0"/>
              <a:t>, </a:t>
            </a:r>
            <a:r>
              <a:rPr lang="ko-KR" altLang="en-US" sz="1600" dirty="0"/>
              <a:t>공지사항 확인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BE57C5-8BE1-4D4B-8B63-9E2DA9D22F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1705844"/>
            <a:ext cx="4362733" cy="24528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879BA0-3998-4107-A1D4-1F0C216AE8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3532" y="1705844"/>
            <a:ext cx="4362733" cy="24528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E7C5E9-C91A-473B-A586-1F10F3EC2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4262277"/>
            <a:ext cx="4362733" cy="24528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9707C9-DE20-4880-B2C5-CE23AACFF6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3532" y="4251212"/>
            <a:ext cx="4362735" cy="24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70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05. </a:t>
            </a:r>
            <a:r>
              <a:rPr lang="ko-KR" altLang="en-US" sz="5400" b="1" dirty="0">
                <a:solidFill>
                  <a:schemeClr val="bg1"/>
                </a:solidFill>
              </a:rPr>
              <a:t>개인 및 팀 결과분석</a:t>
            </a:r>
          </a:p>
        </p:txBody>
      </p:sp>
    </p:spTree>
    <p:extLst>
      <p:ext uri="{BB962C8B-B14F-4D97-AF65-F5344CB8AC3E}">
        <p14:creationId xmlns:p14="http://schemas.microsoft.com/office/powerpoint/2010/main" val="188138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05. </a:t>
            </a:r>
            <a:r>
              <a:rPr lang="ko-KR" altLang="en-US" sz="4000" b="1" dirty="0">
                <a:latin typeface="+mn-ea"/>
                <a:ea typeface="+mn-ea"/>
              </a:rPr>
              <a:t>개인 및 팀 결과분석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D5ACEB3-FF30-4E95-981E-CF783B9CD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43667"/>
              </p:ext>
            </p:extLst>
          </p:nvPr>
        </p:nvGraphicFramePr>
        <p:xfrm>
          <a:off x="395536" y="1412776"/>
          <a:ext cx="8352929" cy="501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377">
                  <a:extLst>
                    <a:ext uri="{9D8B030D-6E8A-4147-A177-3AD203B41FA5}">
                      <a16:colId xmlns:a16="http://schemas.microsoft.com/office/drawing/2014/main" val="2203419560"/>
                    </a:ext>
                  </a:extLst>
                </a:gridCol>
                <a:gridCol w="3630776">
                  <a:extLst>
                    <a:ext uri="{9D8B030D-6E8A-4147-A177-3AD203B41FA5}">
                      <a16:colId xmlns:a16="http://schemas.microsoft.com/office/drawing/2014/main" val="748349062"/>
                    </a:ext>
                  </a:extLst>
                </a:gridCol>
                <a:gridCol w="3630776">
                  <a:extLst>
                    <a:ext uri="{9D8B030D-6E8A-4147-A177-3AD203B41FA5}">
                      <a16:colId xmlns:a16="http://schemas.microsoft.com/office/drawing/2014/main" val="2364456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서봉원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조성덕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6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잘한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/>
                        <a:t>기획단계에서 기능과 </a:t>
                      </a:r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설계 등 큰 틀의 베이스를 다진 덕분에 개발 당시에 수정사항이 많이 발생하지 않았다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효율적인 코드가 무엇인가를 항상 생각하면서 코딩을 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오류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에러 발생시 충분히 검색을 한 후 혼자 해결 해보려는 자세를 가졌다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초반 프로젝트 주제 및 구성에 대한 회의에 참여 했을 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다양한 아이디어를 도출하기 위해 노력하였다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지식 및 기술이 부족하지만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최대한 해결해 보려고 시도하였다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dirty="0"/>
                        <a:t> </a:t>
                      </a:r>
                      <a:endParaRPr lang="en-US" altLang="ko-KR" sz="1100" dirty="0"/>
                    </a:p>
                    <a:p>
                      <a:pPr algn="l" latinLnBrk="1"/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398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아쉬운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미적 감각이 없어 </a:t>
                      </a:r>
                      <a:r>
                        <a:rPr lang="en-US" altLang="ko-KR" sz="1100" dirty="0"/>
                        <a:t>UI</a:t>
                      </a:r>
                      <a:r>
                        <a:rPr lang="ko-KR" altLang="en-US" sz="1100" dirty="0"/>
                        <a:t>에 대한 아쉬움이 크다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팀장의 역할을 맡았지만 중반부터 팀원들에게 신경을 못썼다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프로그래밍에 대한 지식 및 이해가 부족하여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프로젝트를 잘 수행하지 못했다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질문에 있어 소극적이었다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517114"/>
                  </a:ext>
                </a:extLst>
              </a:tr>
              <a:tr h="345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어려운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각 팀원들의 수준을 몰라 역할 분담이 어려웠다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팀원들의 진행사항을 수시로 확인하고 다음 업무에 대한 지시가 어려웠다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오류 발생 시 해결 방법을 찾는게 어려웠다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오타 및 잘못된 수식의 사용으로 인한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오류가 발생했을 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원인을 찾고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해결하는 데에 있어 어려웠다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4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해결방법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매일 아침 단 </a:t>
                      </a:r>
                      <a:r>
                        <a:rPr lang="en-US" altLang="ko-KR" sz="1100" dirty="0"/>
                        <a:t>10</a:t>
                      </a:r>
                      <a:r>
                        <a:rPr lang="ko-KR" altLang="en-US" sz="1100" dirty="0"/>
                        <a:t>분이라도 회의를 통해 전일 했던 일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당일 할 업무 정리 및 혼자서 해결이 잘 안되는 부분에 대해 의견을 주고 받았다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끈기를 가지고 해결이 될 때까지 붙잡고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프로젝트를 진행하면서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모르는 부분은 검색이나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팀원에게 도움요청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수업자료를 참고하였다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수업 전이나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수업시간 후에</a:t>
                      </a:r>
                      <a:r>
                        <a:rPr lang="en-US" altLang="ko-KR" sz="1100" dirty="0"/>
                        <a:t>, Django, python, HTML</a:t>
                      </a:r>
                      <a:r>
                        <a:rPr lang="ko-KR" altLang="en-US" sz="1100" dirty="0"/>
                        <a:t>에 관한 자료를 참고하면서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 부족한 부분을 채우기 위해 공부를 하였다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58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느낀점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소통의 중요성을 다시금 느꼈다</a:t>
                      </a:r>
                      <a:r>
                        <a:rPr lang="en-US" altLang="ko-KR" sz="1100" dirty="0"/>
                        <a:t>..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비전공자인 팀원들도 함께 진행 할 수 있게 중간 역할을 하면서 팀원 뿐만이 아니고 나도 실력이 향상됨을 느꼈다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기획 단계에서 오랜 회의를 통한 덕분에 초기 생각했던 부분들이 구현이 많이 되어 뿌듯하다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코딩에 대한 미흡한 점을 알 수 있었다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dirty="0"/>
                        <a:t>Git</a:t>
                      </a:r>
                      <a:r>
                        <a:rPr lang="ko-KR" altLang="en-US" sz="1100" dirty="0"/>
                        <a:t>의 중요성을 알게 되었다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개인의 역량 뿐만 아니라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협업능력의 장점 및 중요성을 알게 되었다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dirty="0"/>
                        <a:t>진행단계 및 역할분배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계획방법를</a:t>
                      </a:r>
                      <a:r>
                        <a:rPr lang="ko-KR" altLang="en-US" sz="1100" dirty="0"/>
                        <a:t> 알 수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68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693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05. </a:t>
            </a:r>
            <a:r>
              <a:rPr lang="ko-KR" altLang="en-US" sz="4000" b="1" dirty="0">
                <a:latin typeface="+mn-ea"/>
                <a:ea typeface="+mn-ea"/>
              </a:rPr>
              <a:t>개인 및 팀 결과분석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D5ACEB3-FF30-4E95-981E-CF783B9CD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76661"/>
              </p:ext>
            </p:extLst>
          </p:nvPr>
        </p:nvGraphicFramePr>
        <p:xfrm>
          <a:off x="395536" y="1412776"/>
          <a:ext cx="8352929" cy="526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377">
                  <a:extLst>
                    <a:ext uri="{9D8B030D-6E8A-4147-A177-3AD203B41FA5}">
                      <a16:colId xmlns:a16="http://schemas.microsoft.com/office/drawing/2014/main" val="2203419560"/>
                    </a:ext>
                  </a:extLst>
                </a:gridCol>
                <a:gridCol w="3373119">
                  <a:extLst>
                    <a:ext uri="{9D8B030D-6E8A-4147-A177-3AD203B41FA5}">
                      <a16:colId xmlns:a16="http://schemas.microsoft.com/office/drawing/2014/main" val="748349062"/>
                    </a:ext>
                  </a:extLst>
                </a:gridCol>
                <a:gridCol w="3888433">
                  <a:extLst>
                    <a:ext uri="{9D8B030D-6E8A-4147-A177-3AD203B41FA5}">
                      <a16:colId xmlns:a16="http://schemas.microsoft.com/office/drawing/2014/main" val="2364456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김태림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최정욱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6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잘한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프로토타입에서 구상했던 모든 기능을 구현함과 더불어 남는 시간을 이용하여 </a:t>
                      </a:r>
                      <a:r>
                        <a:rPr lang="en-US" altLang="ko-KR" sz="1100" dirty="0"/>
                        <a:t>API </a:t>
                      </a:r>
                      <a:r>
                        <a:rPr lang="ko-KR" altLang="en-US" sz="1100" dirty="0"/>
                        <a:t>등 고급기술을 활용할 수 있었다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Char char="-"/>
                        <a:defRPr/>
                      </a:pPr>
                      <a:r>
                        <a:rPr lang="ko-KR" altLang="en-US" sz="1050" dirty="0"/>
                        <a:t>아직은 기술이 부족하여 빠른 속도가 나오지 않지만 끈기를 가지고 해결해 나간 것은 실력 향상에 좋은 결과를 가지는 것 같다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/>
                        <a:t>배운 것들을 잘 활용할 수 있도록 자료 모아둔 것을 참고했다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171450" marR="0" lvl="0" indent="-1714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Char char="-"/>
                        <a:defRPr/>
                      </a:pPr>
                      <a:r>
                        <a:rPr lang="ko-KR" altLang="en-US" sz="1050" dirty="0"/>
                        <a:t>부족한 점을 팀원들에게 도움을 받아 좋은 결과를 얻을 수 있었다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398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아쉬운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dirty="0"/>
                        <a:t>UI</a:t>
                      </a:r>
                      <a:r>
                        <a:rPr lang="ko-KR" altLang="en-US" sz="1100" dirty="0"/>
                        <a:t>와 가독성에서 시간대비 만족할 만한 결과를 얻지 못했다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베이스를 효율적으로 공유해보지 못했다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  <a:defRPr/>
                      </a:pPr>
                      <a:r>
                        <a:rPr lang="ko-KR" altLang="en-US" sz="1050" dirty="0"/>
                        <a:t>다른 팀원들에 비하여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‘</a:t>
                      </a:r>
                      <a:r>
                        <a:rPr lang="ko-KR" altLang="en-US" sz="1050" dirty="0" err="1"/>
                        <a:t>느린속도는</a:t>
                      </a:r>
                      <a:r>
                        <a:rPr lang="ko-KR" altLang="en-US" sz="1050" dirty="0"/>
                        <a:t> 큰 도움을 주지 못했다</a:t>
                      </a:r>
                      <a:r>
                        <a:rPr lang="en-US" altLang="ko-KR" sz="1050" dirty="0"/>
                        <a:t>’</a:t>
                      </a:r>
                      <a:r>
                        <a:rPr lang="ko-KR" altLang="en-US" sz="1050" dirty="0"/>
                        <a:t>는 미안함이 크다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  <a:defRPr/>
                      </a:pPr>
                      <a:r>
                        <a:rPr lang="ko-KR" altLang="en-US" sz="1050" dirty="0"/>
                        <a:t>같은 공간에서 프로젝트를 진행 한다는 것은 좋은 결과물을 내는 것 같다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비대면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dirty="0" err="1"/>
                        <a:t>트로젝트</a:t>
                      </a:r>
                      <a:r>
                        <a:rPr lang="ko-KR" altLang="en-US" sz="1050" dirty="0"/>
                        <a:t> 진행은 소통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사소한 팀플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서로의 현재 상황을 파악하기 힘든 것은 아쉬운 점이다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517114"/>
                  </a:ext>
                </a:extLst>
              </a:tr>
              <a:tr h="3451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어려운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베이스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메뉴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네비바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백그라운드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전체 폰트</a:t>
                      </a:r>
                      <a:r>
                        <a:rPr lang="en-US" altLang="ko-KR" sz="1100" dirty="0"/>
                        <a:t>)</a:t>
                      </a:r>
                      <a:r>
                        <a:rPr lang="ko-KR" altLang="en-US" sz="1100" dirty="0"/>
                        <a:t>를 담당하는 조원과 </a:t>
                      </a:r>
                      <a:r>
                        <a:rPr lang="ko-KR" altLang="en-US" sz="1100" dirty="0" err="1"/>
                        <a:t>앱별로</a:t>
                      </a:r>
                      <a:r>
                        <a:rPr lang="ko-KR" altLang="en-US" sz="1100" dirty="0"/>
                        <a:t> 템플릿을 운용하는 인원이 달라 충돌하면서 생긴 문제를 초반에 고려하지 못하여 어려움이 있었다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  아직은 기술이 많이 부족했다 소스 작성 및 단어</a:t>
                      </a:r>
                    </a:p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ko-KR" altLang="en-US" sz="1050" dirty="0"/>
                        <a:t>   선택의 잘 떠오르지 않았다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  <a:defRPr/>
                      </a:pPr>
                      <a:r>
                        <a:rPr lang="en-US" altLang="ko-KR" sz="1050" dirty="0"/>
                        <a:t>-</a:t>
                      </a:r>
                      <a:r>
                        <a:rPr lang="ko-KR" altLang="en-US" sz="1050" dirty="0"/>
                        <a:t>  오류가 발생 시 해결하는 것에 발목이 잡혔다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4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해결방법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각자 업무를 진행하기 전 다른 인원이 하고 있는 작업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자신의 작업을 확인하기 위한 회의를 거쳤다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강의자료와 구글링을 통해 코딩상의 문제를 해결할 수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  <a:defRPr/>
                      </a:pPr>
                      <a:r>
                        <a:rPr lang="ko-KR" altLang="en-US" sz="1050" dirty="0"/>
                        <a:t>구글링과 학습자료와 책을 참고했다 또한 학습과정에 사용된 결과물들도 큰 도움이 되었다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  <a:defRPr/>
                      </a:pPr>
                      <a:r>
                        <a:rPr lang="ko-KR" altLang="en-US" sz="1050" dirty="0"/>
                        <a:t>팀원들에게 도움을 받는 것은 확실한 해결이다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58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느낀점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100" dirty="0"/>
                        <a:t>Git</a:t>
                      </a:r>
                      <a:r>
                        <a:rPr lang="ko-KR" altLang="en-US" sz="1100" dirty="0"/>
                        <a:t>과 같은 공유의 중요성을 알 수 있었다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 err="1"/>
                        <a:t>앱별</a:t>
                      </a:r>
                      <a:r>
                        <a:rPr lang="ko-KR" altLang="en-US" sz="1100" dirty="0"/>
                        <a:t> 분리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중복되는 코드의 활용성을 위해 파일을 쪼개는 것이 유지보수의 도움이 됨을 알 수 있었다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dirty="0"/>
                        <a:t>규모가 커질 수록 정확한 업무분해가 효율적인 결과를 만든다는 것을 알 수 있었다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  <a:defRPr/>
                      </a:pPr>
                      <a:r>
                        <a:rPr lang="ko-KR" altLang="en-US" sz="1050" dirty="0"/>
                        <a:t>비전공자인 본인은 아직 많이 부족하다 남들보다 더 많은 복습과 학습이 필요하다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  <a:defRPr/>
                      </a:pPr>
                      <a:r>
                        <a:rPr lang="ko-KR" altLang="en-US" sz="1050" dirty="0"/>
                        <a:t>팀프로젝트는 소통이 정말 중요하다</a:t>
                      </a:r>
                      <a:r>
                        <a:rPr lang="en-US" altLang="ko-KR" sz="105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  <a:defRPr/>
                      </a:pPr>
                      <a:r>
                        <a:rPr lang="ko-KR" altLang="en-US" sz="1050" dirty="0"/>
                        <a:t>부족한 저를 이끌어간 팀원들에게 정말 크게 감사함을 느끼고 있습니다</a:t>
                      </a:r>
                      <a:r>
                        <a:rPr lang="en-US" altLang="ko-KR" sz="105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968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367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05. </a:t>
            </a:r>
            <a:r>
              <a:rPr lang="ko-KR" altLang="en-US" sz="4000" b="1" dirty="0">
                <a:latin typeface="+mn-ea"/>
                <a:ea typeface="+mn-ea"/>
              </a:rPr>
              <a:t>개인 및 팀 결과분석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D5ACEB3-FF30-4E95-981E-CF783B9CD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24396"/>
              </p:ext>
            </p:extLst>
          </p:nvPr>
        </p:nvGraphicFramePr>
        <p:xfrm>
          <a:off x="395536" y="1412776"/>
          <a:ext cx="8064896" cy="39728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203419560"/>
                    </a:ext>
                  </a:extLst>
                </a:gridCol>
                <a:gridCol w="6696744">
                  <a:extLst>
                    <a:ext uri="{9D8B030D-6E8A-4147-A177-3AD203B41FA5}">
                      <a16:colId xmlns:a16="http://schemas.microsoft.com/office/drawing/2014/main" val="748349062"/>
                    </a:ext>
                  </a:extLst>
                </a:gridCol>
              </a:tblGrid>
              <a:tr h="80133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팀</a:t>
                      </a:r>
                      <a:r>
                        <a:rPr lang="en-US" altLang="ko-KR" sz="2000" dirty="0"/>
                        <a:t>(Team)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964636"/>
                  </a:ext>
                </a:extLst>
              </a:tr>
              <a:tr h="801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잘한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브레인스토밍을 통한 아이디어 회의로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팀원들의 적극적인 회의참여를 유도할 수 있었다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그 결과로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좋은 아이디어를 도출 하였다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398050"/>
                  </a:ext>
                </a:extLst>
              </a:tr>
              <a:tr h="801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아쉬운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깃</a:t>
                      </a:r>
                      <a:r>
                        <a:rPr lang="en-US" altLang="ko-KR" sz="1200" dirty="0"/>
                        <a:t>(Git)</a:t>
                      </a:r>
                      <a:r>
                        <a:rPr lang="ko-KR" altLang="en-US" sz="1200" dirty="0"/>
                        <a:t> 특강이 프로젝트 시작일 보다 일찍 진행되었다면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초반에 팀원들과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협업을 진행하는데 좀 더 효율적이었을 것이라는 부분에서 아쉬웠다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  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517114"/>
                  </a:ext>
                </a:extLst>
              </a:tr>
              <a:tr h="745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어려운 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코로나로 인해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프로젝트의 수정사항 및 기타의견 등 소통하는 데에 있어 어려웠다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algn="l" latinLnBrk="1"/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프로젝트를 진행하는 데에 있어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어려움을 느끼는 팀원들이 있었다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548123"/>
                  </a:ext>
                </a:extLst>
              </a:tr>
              <a:tr h="801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해결방법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메신저 및 화상회의를 통해 소통에 대한 문제점을 해소하기 위해 노력하였다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부족한 팀원들에게 각 역할에 맞는 간단한 과제를 수행하게 함으로써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프로젝트를 수행에 필요한 지식 및 역량을 키워주었다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dirty="0"/>
                        <a:t>프로젝트를 수행하면서 잘 해결되지 않는 부분은 팀원들끼리 도와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해결하였다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584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470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Q&amp;A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8142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01. </a:t>
            </a:r>
            <a:r>
              <a:rPr lang="ko-KR" altLang="en-US" sz="5400" b="1" dirty="0">
                <a:solidFill>
                  <a:schemeClr val="bg1"/>
                </a:solidFill>
              </a:rPr>
              <a:t>프로젝트 배경</a:t>
            </a:r>
          </a:p>
        </p:txBody>
      </p:sp>
    </p:spTree>
    <p:extLst>
      <p:ext uri="{BB962C8B-B14F-4D97-AF65-F5344CB8AC3E}">
        <p14:creationId xmlns:p14="http://schemas.microsoft.com/office/powerpoint/2010/main" val="52017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030808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>
                <a:latin typeface="+mn-ea"/>
                <a:ea typeface="+mn-ea"/>
              </a:rPr>
              <a:t>01. </a:t>
            </a:r>
            <a:r>
              <a:rPr lang="ko-KR" altLang="en-US" b="1">
                <a:latin typeface="+mn-ea"/>
                <a:ea typeface="+mn-ea"/>
              </a:rPr>
              <a:t>프로젝트 배경</a:t>
            </a:r>
            <a:endParaRPr lang="ko-KR" altLang="en-US" b="1" dirty="0">
              <a:latin typeface="+mn-ea"/>
              <a:ea typeface="+mn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E0E5F7B-6D90-4B53-86C1-0BE794932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27990"/>
              </p:ext>
            </p:extLst>
          </p:nvPr>
        </p:nvGraphicFramePr>
        <p:xfrm>
          <a:off x="271556" y="1397001"/>
          <a:ext cx="8692932" cy="509437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84220">
                  <a:extLst>
                    <a:ext uri="{9D8B030D-6E8A-4147-A177-3AD203B41FA5}">
                      <a16:colId xmlns:a16="http://schemas.microsoft.com/office/drawing/2014/main" val="3921405031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1037460397"/>
                    </a:ext>
                  </a:extLst>
                </a:gridCol>
              </a:tblGrid>
              <a:tr h="7227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팀명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틈새시장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053164"/>
                  </a:ext>
                </a:extLst>
              </a:tr>
              <a:tr h="7227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프로젝트 주제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전통시장 활성화 및 홍보를 위한 홈페이지 제작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130251"/>
                  </a:ext>
                </a:extLst>
              </a:tr>
              <a:tr h="72276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주제 선정 이유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전국 전통시장 홈페이지를 조사한 결과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인터페이스 및 정보부족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553979"/>
                  </a:ext>
                </a:extLst>
              </a:tr>
              <a:tr h="1502594">
                <a:tc>
                  <a:txBody>
                    <a:bodyPr/>
                    <a:lstStyle/>
                    <a:p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프로젝트 수행 방향</a:t>
                      </a:r>
                    </a:p>
                    <a:p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주요 기능 설명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1" u="none" strike="noStrike" kern="1200" baseline="0" dirty="0">
                          <a:solidFill>
                            <a:schemeClr val="dk1"/>
                          </a:solidFill>
                        </a:rPr>
                        <a:t>서울 內 전통시장 소개 홈페이지 구현</a:t>
                      </a:r>
                    </a:p>
                    <a:p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회원가입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/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로그인 기능 구현 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시장 및 점포 추가 기능 수행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게시판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추천 점포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),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댓글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평점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)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기능 구현</a:t>
                      </a:r>
                    </a:p>
                    <a:p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3.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공공데이터 활용 데이터 베이스 구축</a:t>
                      </a:r>
                    </a:p>
                    <a:p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4.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반응형 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UI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설계</a:t>
                      </a:r>
                    </a:p>
                    <a:p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5. Map Data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활용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156098"/>
                  </a:ext>
                </a:extLst>
              </a:tr>
              <a:tr h="1028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 분담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김태림 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공공데이터 자료 조사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, DB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데이터 구축</a:t>
                      </a:r>
                    </a:p>
                    <a:p>
                      <a:r>
                        <a:rPr lang="ko-KR" alt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조성덕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: View Class, Template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설계 및 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DB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연동</a:t>
                      </a:r>
                    </a:p>
                    <a:p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최정욱 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: Website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반응형 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UI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구축</a:t>
                      </a:r>
                    </a:p>
                    <a:p>
                      <a:r>
                        <a:rPr lang="ko-KR" alt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서봉원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: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프로젝트 총괄 및 지휘</a:t>
                      </a:r>
                      <a:r>
                        <a:rPr lang="en-US" altLang="ko-KR" sz="1800" b="0" u="none" strike="noStrike" kern="1200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역할 분담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973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0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02. </a:t>
            </a:r>
            <a:r>
              <a:rPr lang="ko-KR" altLang="en-US" sz="5400" b="1" dirty="0">
                <a:solidFill>
                  <a:schemeClr val="bg1"/>
                </a:solidFill>
              </a:rPr>
              <a:t>팀 구성 및 역할</a:t>
            </a:r>
          </a:p>
        </p:txBody>
      </p:sp>
    </p:spTree>
    <p:extLst>
      <p:ext uri="{BB962C8B-B14F-4D97-AF65-F5344CB8AC3E}">
        <p14:creationId xmlns:p14="http://schemas.microsoft.com/office/powerpoint/2010/main" val="307285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02. </a:t>
            </a:r>
            <a:r>
              <a:rPr lang="ko-KR" altLang="en-US" sz="4000" b="1">
                <a:latin typeface="+mn-ea"/>
                <a:ea typeface="+mn-ea"/>
              </a:rPr>
              <a:t>팀 구성 및 역할</a:t>
            </a:r>
            <a:endParaRPr lang="ko-KR" altLang="en-US" sz="40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57420A-4514-4B1E-8834-75C3755E5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1412776"/>
            <a:ext cx="8154652" cy="51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7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772602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+mn-ea"/>
                <a:ea typeface="+mn-ea"/>
              </a:rPr>
              <a:t>02. </a:t>
            </a:r>
            <a:r>
              <a:rPr lang="ko-KR" altLang="en-US" sz="4000" b="1" dirty="0">
                <a:latin typeface="+mn-ea"/>
                <a:ea typeface="+mn-ea"/>
              </a:rPr>
              <a:t>팀 구성 및 역할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0E95FE-78E6-4A9E-A473-70A9F1C2984D}"/>
              </a:ext>
            </a:extLst>
          </p:cNvPr>
          <p:cNvGrpSpPr/>
          <p:nvPr/>
        </p:nvGrpSpPr>
        <p:grpSpPr>
          <a:xfrm>
            <a:off x="271556" y="1325460"/>
            <a:ext cx="8323367" cy="5055867"/>
            <a:chOff x="585788" y="1325461"/>
            <a:chExt cx="8009135" cy="451735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FA4AE99-41CE-4BFC-BE74-1F22DC8E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1501"/>
            <a:stretch/>
          </p:blipFill>
          <p:spPr>
            <a:xfrm>
              <a:off x="585788" y="1325461"/>
              <a:ext cx="7965702" cy="95141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917ACEC-90F9-451F-94E5-26A4BC3D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43" y="2215531"/>
              <a:ext cx="7856680" cy="362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27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318" y="2780928"/>
            <a:ext cx="842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03. </a:t>
            </a:r>
            <a:r>
              <a:rPr lang="ko-KR" altLang="en-US" sz="5400" b="1" dirty="0">
                <a:solidFill>
                  <a:schemeClr val="bg1"/>
                </a:solidFill>
              </a:rPr>
              <a:t>수행절차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365353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1556" y="376112"/>
            <a:ext cx="6804226" cy="535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>
                <a:latin typeface="+mn-ea"/>
                <a:ea typeface="+mn-ea"/>
              </a:rPr>
              <a:t>03. </a:t>
            </a:r>
            <a:r>
              <a:rPr lang="ko-KR" altLang="en-US" sz="4000" b="1">
                <a:latin typeface="+mn-ea"/>
                <a:ea typeface="+mn-ea"/>
              </a:rPr>
              <a:t>수행절차 및 방법</a:t>
            </a:r>
            <a:endParaRPr lang="ko-KR" altLang="en-US" sz="4000" b="1" dirty="0"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837282"/>
              </p:ext>
            </p:extLst>
          </p:nvPr>
        </p:nvGraphicFramePr>
        <p:xfrm>
          <a:off x="900113" y="1556739"/>
          <a:ext cx="7343775" cy="4752580"/>
        </p:xfrm>
        <a:graphic>
          <a:graphicData uri="http://schemas.openxmlformats.org/drawingml/2006/table">
            <a:tbl>
              <a:tblPr/>
              <a:tblGrid>
                <a:gridCol w="1259994">
                  <a:extLst>
                    <a:ext uri="{9D8B030D-6E8A-4147-A177-3AD203B41FA5}">
                      <a16:colId xmlns:a16="http://schemas.microsoft.com/office/drawing/2014/main" val="1053143411"/>
                    </a:ext>
                  </a:extLst>
                </a:gridCol>
                <a:gridCol w="1913951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2514162">
                  <a:extLst>
                    <a:ext uri="{9D8B030D-6E8A-4147-A177-3AD203B41FA5}">
                      <a16:colId xmlns:a16="http://schemas.microsoft.com/office/drawing/2014/main" val="3319531251"/>
                    </a:ext>
                  </a:extLst>
                </a:gridCol>
                <a:gridCol w="1655668">
                  <a:extLst>
                    <a:ext uri="{9D8B030D-6E8A-4147-A177-3AD203B41FA5}">
                      <a16:colId xmlns:a16="http://schemas.microsoft.com/office/drawing/2014/main" val="584824119"/>
                    </a:ext>
                  </a:extLst>
                </a:gridCol>
              </a:tblGrid>
              <a:tr h="44879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도구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689859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8/11(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화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) ~ 8/12(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수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)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주제 선정 및 일정 수립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정보 수집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Excel, Word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675285"/>
                  </a:ext>
                </a:extLst>
              </a:tr>
              <a:tr h="689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 8/13(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목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)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주제 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아이디어 발표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Oven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09387"/>
                  </a:ext>
                </a:extLst>
              </a:tr>
              <a:tr h="695740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8/13(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목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) ~ 8/19(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수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)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구축 및 연동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골격 설계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Django, Python, Maria DB, html5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508895"/>
                  </a:ext>
                </a:extLst>
              </a:tr>
              <a:tr h="69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8/20(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목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) ~ 8/30(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일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)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반응형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기능 향상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CSS3, </a:t>
                      </a:r>
                      <a:r>
                        <a:rPr lang="en-US" altLang="ko-KR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Bootstrap4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332610"/>
                  </a:ext>
                </a:extLst>
              </a:tr>
              <a:tr h="83684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8/31(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월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) ~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피드백 의견 반영하여 프로젝트 고도화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513718"/>
                  </a:ext>
                </a:extLst>
              </a:tr>
              <a:tr h="6957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발표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9/3(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목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latin typeface="MalgunGothic"/>
                        </a:rPr>
                        <a:t>)~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발표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89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17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1210</Words>
  <Application>Microsoft Office PowerPoint</Application>
  <PresentationFormat>화면 슬라이드 쇼(4:3)</PresentationFormat>
  <Paragraphs>177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MalgunGothic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Jo SeongDeok</cp:lastModifiedBy>
  <cp:revision>8</cp:revision>
  <dcterms:created xsi:type="dcterms:W3CDTF">2020-08-06T07:24:31Z</dcterms:created>
  <dcterms:modified xsi:type="dcterms:W3CDTF">2020-09-03T06:49:55Z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C:\Users\multicampus\Desktop\유형2\8. 프로젝트\포트폴리오_인터페이스 개발_조이름3.pptx</vt:lpwstr>
  </property>
</Properties>
</file>